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3" r:id="rId1"/>
  </p:sldMasterIdLst>
  <p:sldIdLst>
    <p:sldId id="256" r:id="rId2"/>
    <p:sldId id="257" r:id="rId3"/>
    <p:sldId id="258" r:id="rId4"/>
    <p:sldId id="273" r:id="rId5"/>
    <p:sldId id="260" r:id="rId6"/>
    <p:sldId id="277" r:id="rId7"/>
    <p:sldId id="278" r:id="rId8"/>
    <p:sldId id="275" r:id="rId9"/>
    <p:sldId id="274" r:id="rId10"/>
    <p:sldId id="276" r:id="rId11"/>
    <p:sldId id="271" r:id="rId12"/>
    <p:sldId id="283" r:id="rId13"/>
    <p:sldId id="281" r:id="rId14"/>
    <p:sldId id="280" r:id="rId15"/>
    <p:sldId id="285" r:id="rId16"/>
  </p:sldIdLst>
  <p:sldSz cx="12192000" cy="6858000"/>
  <p:notesSz cx="7099300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7" autoAdjust="0"/>
    <p:restoredTop sz="94660"/>
  </p:normalViewPr>
  <p:slideViewPr>
    <p:cSldViewPr snapToGrid="0">
      <p:cViewPr>
        <p:scale>
          <a:sx n="91" d="100"/>
          <a:sy n="91" d="100"/>
        </p:scale>
        <p:origin x="72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A1B0-862D-4909-A7DB-D8ADA062DFCA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888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9/15/2015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65873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9/15/2015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68564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9/15/2015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39136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9/15/2015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258585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9/15/2015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34174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6144-9CB7-4E3A-B87E-A382F9BE05EF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37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3D55F-46AB-4791-9172-4FA8DD3A6A9C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857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6881-8A08-449C-8D73-E5F201F814C1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68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5A5E-0C07-4E93-A112-D37B4D166B30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625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F71C5-DC57-4358-A1EA-30C08AF6E3C5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451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1DBA-DE60-4731-B773-47AAA185C143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877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241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4A628-C83B-4C66-83F4-1711CE3738FD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078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C1D73-9400-43CA-A37F-F9B7D00DE14C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320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7711-B905-4633-B4D7-6F3A49A2E7D9}" type="datetimeFigureOut">
              <a:rPr lang="en-US" smtClean="0"/>
              <a:t>9/15/2015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575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235CF-BDA2-4E7E-8BBD-350479985E74}" type="datetimeFigureOut">
              <a:rPr lang="en-US" smtClean="0"/>
              <a:pPr/>
              <a:t>9/15/2015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470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  <p:sldLayoutId id="2147483865" r:id="rId12"/>
    <p:sldLayoutId id="2147483866" r:id="rId13"/>
    <p:sldLayoutId id="2147483867" r:id="rId14"/>
    <p:sldLayoutId id="2147483868" r:id="rId15"/>
    <p:sldLayoutId id="214748386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3.xml"/><Relationship Id="rId7" Type="http://schemas.openxmlformats.org/officeDocument/2006/relationships/image" Target="../media/image5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4.xml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th.pku.edu.cn/teachers/yaoy/Fall2015" TargetMode="External"/><Relationship Id="rId2" Type="http://schemas.openxmlformats.org/officeDocument/2006/relationships/hyperlink" Target="mailto:yuany@math.pku.edu.c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1301110047@pku.edu.c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eb.stanford.edu/class/ee378a/books/book1.pdf" TargetMode="External"/><Relationship Id="rId2" Type="http://schemas.openxmlformats.org/officeDocument/2006/relationships/hyperlink" Target="http://statweb.stanford.edu/~tibs/ElemStatLear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tat.cmu.edu/~larry/all-of-statistic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Lecture 1: </a:t>
            </a:r>
            <a:br>
              <a:rPr lang="en-US" altLang="zh-CN" dirty="0" smtClean="0"/>
            </a:br>
            <a:r>
              <a:rPr lang="en-US" altLang="zh-CN" dirty="0" smtClean="0"/>
              <a:t>Statistical Machine Learning -- Introduction</a:t>
            </a:r>
            <a:endParaRPr lang="zh-C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Yuan Yao</a:t>
            </a:r>
          </a:p>
          <a:p>
            <a:r>
              <a:rPr lang="en-US" altLang="zh-CN" dirty="0" smtClean="0"/>
              <a:t>Peking University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643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Various Application Problems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996324"/>
            <a:ext cx="8915400" cy="3914898"/>
          </a:xfrm>
        </p:spPr>
        <p:txBody>
          <a:bodyPr/>
          <a:lstStyle/>
          <a:p>
            <a:pPr lvl="0"/>
            <a:r>
              <a:rPr lang="zh-CN" altLang="en-US" dirty="0"/>
              <a:t>图</a:t>
            </a:r>
            <a:r>
              <a:rPr lang="zh-CN" altLang="en-US" dirty="0" smtClean="0"/>
              <a:t>像分类</a:t>
            </a:r>
            <a:r>
              <a:rPr lang="en-US" altLang="zh-CN" dirty="0" smtClean="0"/>
              <a:t>/</a:t>
            </a:r>
            <a:r>
              <a:rPr lang="zh-CN" altLang="en-US" dirty="0" smtClean="0"/>
              <a:t>识别问题；</a:t>
            </a:r>
            <a:endParaRPr lang="en-US" altLang="zh-CN" dirty="0" smtClean="0"/>
          </a:p>
          <a:p>
            <a:pPr lvl="0"/>
            <a:r>
              <a:rPr lang="zh-CN" altLang="en-US" dirty="0"/>
              <a:t>自</a:t>
            </a:r>
            <a:r>
              <a:rPr lang="zh-CN" altLang="en-US" dirty="0" smtClean="0"/>
              <a:t>然语言处理问题；</a:t>
            </a:r>
            <a:endParaRPr lang="en-US" altLang="zh-CN" dirty="0" smtClean="0"/>
          </a:p>
          <a:p>
            <a:pPr lvl="0"/>
            <a:r>
              <a:rPr lang="zh-CN" altLang="zh-CN" dirty="0" smtClean="0"/>
              <a:t>计</a:t>
            </a:r>
            <a:r>
              <a:rPr lang="zh-CN" altLang="zh-CN" dirty="0"/>
              <a:t>算广告中的问题；</a:t>
            </a:r>
          </a:p>
          <a:p>
            <a:pPr lvl="0"/>
            <a:r>
              <a:rPr lang="zh-CN" altLang="zh-CN" dirty="0"/>
              <a:t>统计排序中的问题；</a:t>
            </a:r>
          </a:p>
          <a:p>
            <a:pPr lvl="0"/>
            <a:r>
              <a:rPr lang="zh-CN" altLang="zh-CN" dirty="0"/>
              <a:t>蛋白质结构的问题；</a:t>
            </a:r>
          </a:p>
          <a:p>
            <a:pPr lvl="0"/>
            <a:r>
              <a:rPr lang="en-US" altLang="zh-CN" dirty="0"/>
              <a:t>Twitter, </a:t>
            </a:r>
            <a:r>
              <a:rPr lang="zh-CN" altLang="zh-CN" dirty="0"/>
              <a:t>新浪微博数据分析问题；</a:t>
            </a:r>
          </a:p>
          <a:p>
            <a:pPr lvl="0"/>
            <a:r>
              <a:rPr lang="zh-CN" altLang="zh-CN" dirty="0"/>
              <a:t>以及其它一些大家感兴趣或者新提出的问题；</a:t>
            </a:r>
          </a:p>
        </p:txBody>
      </p:sp>
    </p:spTree>
    <p:extLst>
      <p:ext uri="{BB962C8B-B14F-4D97-AF65-F5344CB8AC3E}">
        <p14:creationId xmlns:p14="http://schemas.microsoft.com/office/powerpoint/2010/main" val="301492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6"/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37931725" indent="-37474525"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2C55A84-019D-4EA9-B162-0AD1799C2018}" type="slidenum">
              <a:rPr lang="zh-TW" altLang="en-US" sz="1400" i="0">
                <a:solidFill>
                  <a:srgbClr val="0000CC"/>
                </a:solidFill>
              </a:rPr>
              <a:pPr eaLnBrk="1" hangingPunct="1"/>
              <a:t>11</a:t>
            </a:fld>
            <a:endParaRPr lang="en-US" altLang="zh-TW" sz="1400" i="0">
              <a:solidFill>
                <a:srgbClr val="0000CC"/>
              </a:solidFill>
            </a:endParaRPr>
          </a:p>
        </p:txBody>
      </p:sp>
      <p:sp>
        <p:nvSpPr>
          <p:cNvPr id="27651" name="Text Box 2"/>
          <p:cNvSpPr txBox="1">
            <a:spLocks noChangeArrowheads="1"/>
          </p:cNvSpPr>
          <p:nvPr/>
        </p:nvSpPr>
        <p:spPr bwMode="auto">
          <a:xfrm>
            <a:off x="1523999" y="1"/>
            <a:ext cx="912273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37931725" indent="-37474525"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sz="3600" b="1" dirty="0" smtClean="0">
                <a:solidFill>
                  <a:srgbClr val="CC6600"/>
                </a:solidFill>
                <a:ea typeface="新細明體" panose="02020500000000000000" pitchFamily="18" charset="-120"/>
              </a:rPr>
              <a:t>Can you identify van Gogh’s paintings?</a:t>
            </a:r>
            <a:endParaRPr lang="en-US" altLang="zh-TW" sz="3600" b="1" dirty="0">
              <a:solidFill>
                <a:srgbClr val="CC6600"/>
              </a:solidFill>
              <a:ea typeface="新細明體" panose="02020500000000000000" pitchFamily="18" charset="-120"/>
            </a:endParaRPr>
          </a:p>
        </p:txBody>
      </p:sp>
      <p:sp>
        <p:nvSpPr>
          <p:cNvPr id="27652" name="Slide Number Placeholder 3"/>
          <p:cNvSpPr txBox="1">
            <a:spLocks noGrp="1"/>
          </p:cNvSpPr>
          <p:nvPr/>
        </p:nvSpPr>
        <p:spPr bwMode="auto">
          <a:xfrm>
            <a:off x="8458200" y="6477000"/>
            <a:ext cx="21336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37931725" indent="-37474525"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eaLnBrk="0" hangingPunct="0"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algn="r" eaLnBrk="1" hangingPunct="1"/>
            <a:fld id="{7581A7C4-0813-4534-B125-46DB63C9A3D2}" type="slidenum">
              <a:rPr lang="zh-TW" altLang="en-US" sz="1400" i="0">
                <a:solidFill>
                  <a:srgbClr val="0000CC"/>
                </a:solidFill>
                <a:ea typeface="新細明體" panose="02020500000000000000" pitchFamily="18" charset="-120"/>
              </a:rPr>
              <a:pPr algn="r" eaLnBrk="1" hangingPunct="1"/>
              <a:t>11</a:t>
            </a:fld>
            <a:endParaRPr lang="en-US" altLang="zh-TW" sz="1400" i="0">
              <a:solidFill>
                <a:srgbClr val="0000CC"/>
              </a:solidFill>
              <a:ea typeface="新細明體" panose="02020500000000000000" pitchFamily="18" charset="-120"/>
            </a:endParaRPr>
          </a:p>
        </p:txBody>
      </p:sp>
      <p:pic>
        <p:nvPicPr>
          <p:cNvPr id="27653" name="Picture 6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1" y="1031876"/>
            <a:ext cx="7204075" cy="192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4" name="Picture 10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0651" y="3110541"/>
            <a:ext cx="470852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txp_fi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988" y="3733800"/>
            <a:ext cx="8507412" cy="221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txp_fig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8676" y="6172201"/>
            <a:ext cx="366077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13037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38070"/>
            <a:ext cx="8911687" cy="1280890"/>
          </a:xfrm>
        </p:spPr>
        <p:txBody>
          <a:bodyPr/>
          <a:lstStyle/>
          <a:p>
            <a:r>
              <a:rPr lang="zh-CN" altLang="en-US" dirty="0" smtClean="0"/>
              <a:t>博雅塔</a:t>
            </a:r>
            <a:r>
              <a:rPr lang="en-US" altLang="zh-CN" dirty="0" smtClean="0"/>
              <a:t>·</a:t>
            </a:r>
            <a:r>
              <a:rPr lang="zh-CN" altLang="en-US" dirty="0" smtClean="0"/>
              <a:t>未名湖</a:t>
            </a:r>
            <a:endParaRPr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080" y="2133600"/>
            <a:ext cx="5037666" cy="3778250"/>
          </a:xfrm>
        </p:spPr>
      </p:pic>
    </p:spTree>
    <p:extLst>
      <p:ext uri="{BB962C8B-B14F-4D97-AF65-F5344CB8AC3E}">
        <p14:creationId xmlns:p14="http://schemas.microsoft.com/office/powerpoint/2010/main" val="482269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917" y="3373334"/>
            <a:ext cx="5053292" cy="34846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815" y="126297"/>
            <a:ext cx="5242443" cy="32765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209" y="2498893"/>
            <a:ext cx="4250791" cy="28360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40844" y="711976"/>
            <a:ext cx="44742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Left:</a:t>
            </a:r>
            <a:r>
              <a:rPr lang="en-US" altLang="zh-CN" dirty="0"/>
              <a:t> </a:t>
            </a:r>
            <a:r>
              <a:rPr lang="en-US" altLang="zh-CN" i="1" dirty="0" smtClean="0"/>
              <a:t>Vincent Van Gogh</a:t>
            </a:r>
            <a:r>
              <a:rPr lang="en-US" altLang="zh-CN" dirty="0" smtClean="0"/>
              <a:t>, Starry Night</a:t>
            </a:r>
          </a:p>
          <a:p>
            <a:r>
              <a:rPr lang="en-US" altLang="zh-CN" dirty="0" smtClean="0"/>
              <a:t>Right: </a:t>
            </a:r>
            <a:r>
              <a:rPr lang="en-US" altLang="zh-CN" i="1" dirty="0" smtClean="0"/>
              <a:t>Claude Monet</a:t>
            </a:r>
            <a:r>
              <a:rPr lang="en-US" altLang="zh-CN" dirty="0" smtClean="0"/>
              <a:t>, Twilight Venice</a:t>
            </a:r>
          </a:p>
          <a:p>
            <a:r>
              <a:rPr lang="en-US" altLang="zh-CN" dirty="0" smtClean="0"/>
              <a:t>Bottom: </a:t>
            </a:r>
            <a:r>
              <a:rPr lang="en-US" altLang="zh-CN" i="1" dirty="0"/>
              <a:t>William Turner</a:t>
            </a:r>
            <a:r>
              <a:rPr lang="en-US" altLang="zh-CN" dirty="0"/>
              <a:t>, Ship </a:t>
            </a:r>
            <a:r>
              <a:rPr lang="en-US" altLang="zh-CN" dirty="0" smtClean="0"/>
              <a:t>Wreck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08401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334" y="0"/>
            <a:ext cx="4876800" cy="3657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069" y="774723"/>
            <a:ext cx="4409130" cy="33068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237" y="3472626"/>
            <a:ext cx="4513832" cy="33853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92422" y="5004770"/>
            <a:ext cx="3671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Application of Deep Learning: Content-Style synthetic pictures </a:t>
            </a:r>
          </a:p>
          <a:p>
            <a:r>
              <a:rPr lang="en-US" altLang="zh-CN" dirty="0" smtClean="0"/>
              <a:t>By “neural-style”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0047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What, How, and Why???</a:t>
            </a:r>
            <a:endParaRPr lang="zh-C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5318876"/>
            <a:ext cx="8915399" cy="584786"/>
          </a:xfrm>
        </p:spPr>
        <p:txBody>
          <a:bodyPr/>
          <a:lstStyle/>
          <a:p>
            <a:r>
              <a:rPr lang="en-US" altLang="zh-CN" dirty="0" smtClean="0"/>
              <a:t>Enjoy this class!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6724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Course Information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Instructor: </a:t>
            </a:r>
            <a:r>
              <a:rPr lang="zh-CN" altLang="en-US" dirty="0" smtClean="0"/>
              <a:t>姚远</a:t>
            </a:r>
            <a:endParaRPr lang="en-US" altLang="zh-CN" dirty="0" smtClean="0"/>
          </a:p>
          <a:p>
            <a:r>
              <a:rPr lang="en-US" altLang="zh-CN" dirty="0" smtClean="0"/>
              <a:t>Email: </a:t>
            </a:r>
            <a:r>
              <a:rPr lang="en-US" altLang="zh-CN" dirty="0" smtClean="0">
                <a:hlinkClick r:id="rId2"/>
              </a:rPr>
              <a:t>yuany@math.pku.edu.cn</a:t>
            </a:r>
            <a:r>
              <a:rPr lang="en-US" altLang="zh-CN" dirty="0" smtClean="0"/>
              <a:t>	</a:t>
            </a:r>
          </a:p>
          <a:p>
            <a:r>
              <a:rPr lang="en-US" altLang="zh-CN" dirty="0" smtClean="0"/>
              <a:t>Course Website: </a:t>
            </a:r>
            <a:r>
              <a:rPr lang="en-US" altLang="zh-CN" dirty="0" smtClean="0">
                <a:hlinkClick r:id="rId3"/>
              </a:rPr>
              <a:t>http://www.math.pku.edu.cn/teachers/yaoy/Fall2015</a:t>
            </a:r>
            <a:endParaRPr lang="en-US" altLang="zh-CN" dirty="0" smtClean="0"/>
          </a:p>
          <a:p>
            <a:r>
              <a:rPr lang="en-US" altLang="zh-CN" dirty="0" smtClean="0"/>
              <a:t>Time &amp; Venue: </a:t>
            </a:r>
          </a:p>
          <a:p>
            <a:pPr lvl="1"/>
            <a:r>
              <a:rPr lang="zh-CN" altLang="en-US" dirty="0"/>
              <a:t>周一</a:t>
            </a:r>
            <a:r>
              <a:rPr lang="en-US" altLang="zh-CN" dirty="0" smtClean="0"/>
              <a:t>(3-6PM)</a:t>
            </a:r>
            <a:r>
              <a:rPr lang="zh-CN" altLang="en-US" dirty="0" smtClean="0"/>
              <a:t>，二教</a:t>
            </a:r>
            <a:r>
              <a:rPr lang="en-US" altLang="zh-CN" dirty="0" smtClean="0"/>
              <a:t>505</a:t>
            </a:r>
          </a:p>
          <a:p>
            <a:r>
              <a:rPr lang="zh-CN" altLang="en-US" dirty="0" smtClean="0"/>
              <a:t>助教：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孙鑫伟 </a:t>
            </a:r>
            <a:r>
              <a:rPr lang="en-US" altLang="zh-CN" dirty="0" smtClean="0">
                <a:hlinkClick r:id="rId4"/>
              </a:rPr>
              <a:t>1301110047@pku.edu.cn</a:t>
            </a:r>
            <a:r>
              <a:rPr lang="en-US" altLang="zh-CN" dirty="0" smtClean="0"/>
              <a:t> 13718916343</a:t>
            </a:r>
          </a:p>
        </p:txBody>
      </p:sp>
    </p:spTree>
    <p:extLst>
      <p:ext uri="{BB962C8B-B14F-4D97-AF65-F5344CB8AC3E}">
        <p14:creationId xmlns:p14="http://schemas.microsoft.com/office/powerpoint/2010/main" val="282444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Course Requirement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640336"/>
            <a:ext cx="8915400" cy="4270886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Basic requirement: Multivariate calculus, basic linear algebra, elementary probability and statistics, elementary optimization</a:t>
            </a:r>
          </a:p>
          <a:p>
            <a:r>
              <a:rPr lang="en-US" altLang="zh-CN" dirty="0"/>
              <a:t>Programming language: R/</a:t>
            </a:r>
            <a:r>
              <a:rPr lang="en-US" altLang="zh-CN" dirty="0" err="1"/>
              <a:t>Matlab</a:t>
            </a:r>
            <a:r>
              <a:rPr lang="en-US" altLang="zh-CN" dirty="0"/>
              <a:t>, torch for deep neural </a:t>
            </a:r>
            <a:r>
              <a:rPr lang="en-US" altLang="zh-CN" dirty="0" smtClean="0"/>
              <a:t>networks</a:t>
            </a:r>
          </a:p>
          <a:p>
            <a:r>
              <a:rPr lang="zh-CN" altLang="zh-CN" dirty="0"/>
              <a:t>知识准备：</a:t>
            </a:r>
          </a:p>
          <a:p>
            <a:r>
              <a:rPr lang="en-US" altLang="zh-CN" dirty="0"/>
              <a:t>	</a:t>
            </a:r>
            <a:r>
              <a:rPr lang="zh-CN" altLang="zh-CN" dirty="0"/>
              <a:t>线性代数</a:t>
            </a:r>
          </a:p>
          <a:p>
            <a:r>
              <a:rPr lang="en-US" altLang="zh-CN" dirty="0"/>
              <a:t>	</a:t>
            </a:r>
            <a:r>
              <a:rPr lang="zh-CN" altLang="zh-CN" dirty="0"/>
              <a:t>多元分析</a:t>
            </a:r>
          </a:p>
          <a:p>
            <a:r>
              <a:rPr lang="en-US" altLang="zh-CN" dirty="0"/>
              <a:t>	</a:t>
            </a:r>
            <a:r>
              <a:rPr lang="zh-CN" altLang="zh-CN" dirty="0"/>
              <a:t>基本概率推理（概率不等式，马氏过程等）</a:t>
            </a:r>
          </a:p>
          <a:p>
            <a:r>
              <a:rPr lang="en-US" altLang="zh-CN" dirty="0"/>
              <a:t>	</a:t>
            </a:r>
            <a:r>
              <a:rPr lang="zh-CN" altLang="zh-CN" dirty="0"/>
              <a:t>基本数理统计（多元回归，多元正态分布，中心极限定理等）</a:t>
            </a:r>
          </a:p>
          <a:p>
            <a:r>
              <a:rPr lang="en-US" altLang="zh-CN" dirty="0"/>
              <a:t>	</a:t>
            </a:r>
            <a:r>
              <a:rPr lang="zh-CN" altLang="zh-CN" dirty="0"/>
              <a:t>优化</a:t>
            </a:r>
            <a:r>
              <a:rPr lang="en-US" altLang="zh-CN" dirty="0"/>
              <a:t>(</a:t>
            </a:r>
            <a:r>
              <a:rPr lang="zh-CN" altLang="zh-CN" dirty="0"/>
              <a:t>凸优化</a:t>
            </a:r>
            <a:r>
              <a:rPr lang="en-US" altLang="zh-CN" dirty="0"/>
              <a:t>)</a:t>
            </a:r>
            <a:endParaRPr lang="zh-CN" altLang="zh-CN" dirty="0"/>
          </a:p>
          <a:p>
            <a:r>
              <a:rPr lang="en-US" altLang="zh-CN" dirty="0"/>
              <a:t>	</a:t>
            </a:r>
            <a:r>
              <a:rPr lang="zh-CN" altLang="zh-CN" dirty="0"/>
              <a:t>编程能力：</a:t>
            </a:r>
            <a:r>
              <a:rPr lang="en-US" altLang="zh-CN" dirty="0"/>
              <a:t>R 	</a:t>
            </a:r>
            <a:r>
              <a:rPr lang="zh-CN" altLang="zh-CN" dirty="0"/>
              <a:t>多数统计软件包在该环境下运行</a:t>
            </a:r>
          </a:p>
          <a:p>
            <a:r>
              <a:rPr lang="en-US" altLang="zh-CN" dirty="0"/>
              <a:t>			</a:t>
            </a:r>
            <a:r>
              <a:rPr lang="en-US" altLang="zh-CN" dirty="0" err="1"/>
              <a:t>Matlab</a:t>
            </a:r>
            <a:r>
              <a:rPr lang="en-US" altLang="zh-CN" dirty="0"/>
              <a:t> </a:t>
            </a:r>
            <a:r>
              <a:rPr lang="zh-CN" altLang="zh-CN" dirty="0"/>
              <a:t>优化和稀疏矩阵处理能力优异</a:t>
            </a:r>
          </a:p>
          <a:p>
            <a:r>
              <a:rPr lang="en-US" altLang="zh-CN" dirty="0"/>
              <a:t>			</a:t>
            </a:r>
            <a:r>
              <a:rPr lang="en-US" altLang="zh-CN" dirty="0" smtClean="0"/>
              <a:t>*Python/Torch, </a:t>
            </a:r>
            <a:r>
              <a:rPr lang="zh-CN" altLang="en-US" dirty="0" smtClean="0"/>
              <a:t>深度神经网络</a:t>
            </a:r>
            <a:r>
              <a:rPr lang="en-US" altLang="zh-CN" dirty="0" smtClean="0"/>
              <a:t>GPU</a:t>
            </a:r>
            <a:r>
              <a:rPr lang="zh-CN" altLang="en-US" dirty="0" smtClean="0"/>
              <a:t>运算等</a:t>
            </a:r>
            <a:endParaRPr lang="en-US" altLang="zh-CN" dirty="0" smtClean="0"/>
          </a:p>
          <a:p>
            <a:pPr lvl="1"/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068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Course Requirement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1" y="1668255"/>
            <a:ext cx="9235167" cy="4774425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Homework</a:t>
            </a:r>
            <a:r>
              <a:rPr lang="en-US" altLang="zh-CN" dirty="0"/>
              <a:t>: weekly, 30%?</a:t>
            </a:r>
          </a:p>
          <a:p>
            <a:r>
              <a:rPr lang="en-US" altLang="zh-CN" dirty="0"/>
              <a:t>Mini-project: monthly or midterm, 30%?</a:t>
            </a:r>
          </a:p>
          <a:p>
            <a:r>
              <a:rPr lang="en-US" altLang="zh-CN" dirty="0"/>
              <a:t>Final project: 1, 40</a:t>
            </a:r>
            <a:r>
              <a:rPr lang="en-US" altLang="zh-CN" dirty="0" smtClean="0"/>
              <a:t>%?</a:t>
            </a:r>
          </a:p>
          <a:p>
            <a:r>
              <a:rPr lang="en-US" altLang="zh-CN" dirty="0" smtClean="0"/>
              <a:t>Course run: first 2 hours for lectures, 3</a:t>
            </a:r>
            <a:r>
              <a:rPr lang="en-US" altLang="zh-CN" baseline="30000" dirty="0" smtClean="0"/>
              <a:t>rd</a:t>
            </a:r>
            <a:r>
              <a:rPr lang="en-US" altLang="zh-CN" dirty="0" smtClean="0"/>
              <a:t> hour for discussions</a:t>
            </a:r>
            <a:endParaRPr lang="en-US" altLang="zh-CN" dirty="0"/>
          </a:p>
          <a:p>
            <a:r>
              <a:rPr lang="zh-CN" altLang="zh-CN" dirty="0"/>
              <a:t>要花费大量时间。如果没有大量的时间和精力花费在这门课上，请退课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zh-CN" altLang="zh-CN" dirty="0"/>
              <a:t>因</a:t>
            </a:r>
            <a:r>
              <a:rPr lang="zh-CN" altLang="zh-CN" dirty="0" smtClean="0"/>
              <a:t>为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(</a:t>
            </a:r>
            <a:r>
              <a:rPr lang="en-US" altLang="zh-CN" dirty="0"/>
              <a:t>1) </a:t>
            </a:r>
            <a:r>
              <a:rPr lang="zh-CN" altLang="zh-CN" dirty="0"/>
              <a:t>需要大量的时间整理数据、编程、调试程序、分析结果。不愿意分析实际数据的同学请退课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(2) </a:t>
            </a:r>
            <a:r>
              <a:rPr lang="zh-CN" altLang="zh-CN" dirty="0" smtClean="0"/>
              <a:t>每</a:t>
            </a:r>
            <a:r>
              <a:rPr lang="zh-CN" altLang="zh-CN" dirty="0"/>
              <a:t>次上课</a:t>
            </a:r>
            <a:r>
              <a:rPr lang="en-US" altLang="zh-CN" dirty="0"/>
              <a:t>3</a:t>
            </a:r>
            <a:r>
              <a:rPr lang="zh-CN" altLang="zh-CN" dirty="0"/>
              <a:t>个小时，前两个小时老师讲解。后一个小时或讲解或讨论或报告，学生做报告有加分。</a:t>
            </a:r>
          </a:p>
          <a:p>
            <a:pPr lvl="1"/>
            <a:r>
              <a:rPr lang="en-US" altLang="zh-CN" dirty="0" smtClean="0"/>
              <a:t>(3)</a:t>
            </a:r>
            <a:r>
              <a:rPr lang="en-US" altLang="zh-CN" dirty="0"/>
              <a:t> </a:t>
            </a:r>
            <a:r>
              <a:rPr lang="zh-CN" altLang="zh-CN" dirty="0"/>
              <a:t>需要大量的时间阅读相关文献。该课会讲很多机器学习的方法。但是很多方法只给出参考文献和简单介绍。剩下的需要自己去读文章，一些文章需要在课堂讨论。</a:t>
            </a:r>
            <a:r>
              <a:rPr lang="en-US" altLang="zh-CN" dirty="0"/>
              <a:t> </a:t>
            </a:r>
            <a:r>
              <a:rPr lang="zh-CN" altLang="zh-CN" dirty="0"/>
              <a:t>如果没有时间读文章，请退课。否则本课程学完后，你什么也学不到。仅会抱怨老师上课没有教到位。</a:t>
            </a:r>
            <a:r>
              <a:rPr lang="en-US" altLang="zh-CN" dirty="0"/>
              <a:t> </a:t>
            </a:r>
            <a:r>
              <a:rPr lang="zh-CN" altLang="zh-CN" dirty="0"/>
              <a:t>我们只是领进门。</a:t>
            </a:r>
            <a:r>
              <a:rPr lang="en-US" altLang="zh-CN" dirty="0"/>
              <a:t> 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4024177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Textbook &amp; Reference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1" y="1786919"/>
            <a:ext cx="9144425" cy="4823286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Textbook: The Elements of Statistical Learning, 2</a:t>
            </a:r>
            <a:r>
              <a:rPr lang="en-US" altLang="zh-CN" baseline="30000" dirty="0"/>
              <a:t>nd</a:t>
            </a:r>
            <a:r>
              <a:rPr lang="en-US" altLang="zh-CN" dirty="0"/>
              <a:t> Ed., by </a:t>
            </a:r>
            <a:r>
              <a:rPr lang="en-US" altLang="zh-CN" i="1" dirty="0"/>
              <a:t>Hastie, </a:t>
            </a:r>
            <a:r>
              <a:rPr lang="en-US" altLang="zh-CN" i="1" dirty="0" err="1"/>
              <a:t>Tibshirani</a:t>
            </a:r>
            <a:r>
              <a:rPr lang="en-US" altLang="zh-CN" i="1" dirty="0"/>
              <a:t>, and Friedman</a:t>
            </a:r>
            <a:r>
              <a:rPr lang="en-US" altLang="zh-CN" dirty="0"/>
              <a:t>, </a:t>
            </a:r>
            <a:endParaRPr lang="en-US" altLang="zh-CN" dirty="0" smtClean="0"/>
          </a:p>
          <a:p>
            <a:pPr lvl="1"/>
            <a:r>
              <a:rPr lang="en-US" altLang="zh-CN" dirty="0" smtClean="0">
                <a:hlinkClick r:id="rId2"/>
              </a:rPr>
              <a:t>http</a:t>
            </a:r>
            <a:r>
              <a:rPr lang="en-US" altLang="zh-CN" dirty="0">
                <a:hlinkClick r:id="rId2"/>
              </a:rPr>
              <a:t>://statweb.stanford.edu/~tibs/ElemStatLearn/</a:t>
            </a:r>
            <a:endParaRPr lang="en-US" altLang="zh-CN" dirty="0"/>
          </a:p>
          <a:p>
            <a:r>
              <a:rPr lang="en-US" altLang="zh-CN" i="1" dirty="0" smtClean="0"/>
              <a:t>V.N. </a:t>
            </a:r>
            <a:r>
              <a:rPr lang="en-US" altLang="zh-CN" i="1" dirty="0" err="1" smtClean="0"/>
              <a:t>Vapnik</a:t>
            </a:r>
            <a:r>
              <a:rPr lang="en-US" altLang="zh-CN" dirty="0" smtClean="0"/>
              <a:t>, Statistical Learning Theory </a:t>
            </a:r>
          </a:p>
          <a:p>
            <a:pPr lvl="1"/>
            <a:r>
              <a:rPr lang="en-US" altLang="zh-CN" dirty="0" smtClean="0"/>
              <a:t>VC-dimension and Support Vector Machines</a:t>
            </a:r>
          </a:p>
          <a:p>
            <a:r>
              <a:rPr lang="en-US" altLang="zh-CN" i="1" dirty="0" err="1"/>
              <a:t>László</a:t>
            </a:r>
            <a:r>
              <a:rPr lang="en-US" altLang="zh-CN" i="1" dirty="0"/>
              <a:t> </a:t>
            </a:r>
            <a:r>
              <a:rPr lang="en-US" altLang="zh-CN" i="1" dirty="0" err="1"/>
              <a:t>Györfi</a:t>
            </a:r>
            <a:r>
              <a:rPr lang="en-US" altLang="zh-CN" i="1" dirty="0"/>
              <a:t>, Michael </a:t>
            </a:r>
            <a:r>
              <a:rPr lang="en-US" altLang="zh-CN" i="1" dirty="0" smtClean="0"/>
              <a:t>Kohler</a:t>
            </a:r>
            <a:r>
              <a:rPr lang="en-US" altLang="zh-CN" i="1" dirty="0"/>
              <a:t>, Adam </a:t>
            </a:r>
            <a:r>
              <a:rPr lang="en-US" altLang="zh-CN" i="1" dirty="0" err="1" smtClean="0"/>
              <a:t>Krzyzak</a:t>
            </a:r>
            <a:r>
              <a:rPr lang="en-US" altLang="zh-CN" i="1" dirty="0" smtClean="0"/>
              <a:t>, and </a:t>
            </a:r>
            <a:r>
              <a:rPr lang="en-US" altLang="zh-CN" i="1" dirty="0" err="1" smtClean="0"/>
              <a:t>Harro</a:t>
            </a:r>
            <a:r>
              <a:rPr lang="en-US" altLang="zh-CN" i="1" dirty="0" smtClean="0"/>
              <a:t> Walk</a:t>
            </a:r>
            <a:r>
              <a:rPr lang="en-US" altLang="zh-CN" dirty="0" smtClean="0"/>
              <a:t>, A Distribution-Free Theory of Nonparametric Regression</a:t>
            </a:r>
          </a:p>
          <a:p>
            <a:pPr lvl="1"/>
            <a:r>
              <a:rPr lang="en-US" altLang="zh-CN" dirty="0">
                <a:hlinkClick r:id="rId3"/>
              </a:rPr>
              <a:t>http://</a:t>
            </a:r>
            <a:r>
              <a:rPr lang="en-US" altLang="zh-CN" dirty="0" smtClean="0">
                <a:hlinkClick r:id="rId3"/>
              </a:rPr>
              <a:t>web.stanford.edu/class/ee378a/books/book1.pdf</a:t>
            </a:r>
            <a:endParaRPr lang="en-US" altLang="zh-CN" dirty="0"/>
          </a:p>
          <a:p>
            <a:r>
              <a:rPr lang="en-US" altLang="zh-CN" i="1" dirty="0" smtClean="0"/>
              <a:t>Larry Wasserman</a:t>
            </a:r>
            <a:r>
              <a:rPr lang="en-US" altLang="zh-CN" dirty="0" smtClean="0"/>
              <a:t>, “All of Statistics” – a machine learning perspective on statistics</a:t>
            </a:r>
          </a:p>
          <a:p>
            <a:pPr lvl="1"/>
            <a:r>
              <a:rPr lang="en-US" altLang="zh-CN" dirty="0" smtClean="0">
                <a:hlinkClick r:id="rId4"/>
              </a:rPr>
              <a:t>http://www.stat.cmu.edu/~larry/all-of-statistics/</a:t>
            </a:r>
            <a:endParaRPr lang="en-US" altLang="zh-CN" dirty="0" smtClean="0"/>
          </a:p>
          <a:p>
            <a:r>
              <a:rPr lang="en-US" altLang="zh-CN" dirty="0" smtClean="0"/>
              <a:t>M. Kearns and U. </a:t>
            </a:r>
            <a:r>
              <a:rPr lang="en-US" altLang="zh-CN" dirty="0" err="1" smtClean="0"/>
              <a:t>Vazirani</a:t>
            </a:r>
            <a:r>
              <a:rPr lang="en-US" altLang="zh-CN" dirty="0" smtClean="0"/>
              <a:t>, Computational Learning Theory</a:t>
            </a:r>
          </a:p>
          <a:p>
            <a:r>
              <a:rPr lang="en-US" altLang="zh-CN" dirty="0" smtClean="0"/>
              <a:t>As well as various research papers, tutorials etc.</a:t>
            </a:r>
          </a:p>
          <a:p>
            <a:r>
              <a:rPr lang="zh-CN" altLang="en-US" dirty="0"/>
              <a:t>本学</a:t>
            </a:r>
            <a:r>
              <a:rPr lang="zh-CN" altLang="en-US" dirty="0" smtClean="0"/>
              <a:t>期将相当时间放在深度学习神经网络上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247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1821" y="670094"/>
            <a:ext cx="9682792" cy="1234905"/>
          </a:xfrm>
        </p:spPr>
        <p:txBody>
          <a:bodyPr/>
          <a:lstStyle/>
          <a:p>
            <a:r>
              <a:rPr lang="en-US" altLang="zh-CN" dirty="0" smtClean="0"/>
              <a:t>Probability vs. Statistical Machine Learning</a:t>
            </a:r>
            <a:endParaRPr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1124" y="1977655"/>
            <a:ext cx="6008460" cy="24415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940" y="6270235"/>
            <a:ext cx="6076556" cy="3541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03744" y="4969869"/>
            <a:ext cx="8020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70C0"/>
                </a:solidFill>
              </a:rPr>
              <a:t>Forward problem</a:t>
            </a:r>
            <a:r>
              <a:rPr lang="en-US" altLang="zh-CN" dirty="0" smtClean="0"/>
              <a:t>: Probability is a language to quantify uncertainty.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83388" y="5577599"/>
            <a:ext cx="6728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70C0"/>
                </a:solidFill>
              </a:rPr>
              <a:t>Inverse Problem</a:t>
            </a:r>
            <a:r>
              <a:rPr lang="en-US" altLang="zh-CN" dirty="0" smtClean="0"/>
              <a:t>: Statistics or Machine Learning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836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9951" y="92149"/>
            <a:ext cx="6462386" cy="659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65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机器学习按数据格式的一种分类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A</a:t>
            </a:r>
            <a:r>
              <a:rPr lang="en-US" altLang="zh-CN" dirty="0">
                <a:solidFill>
                  <a:srgbClr val="FF0000"/>
                </a:solidFill>
              </a:rPr>
              <a:t>. </a:t>
            </a:r>
            <a:r>
              <a:rPr lang="en-US" altLang="zh-CN" dirty="0" err="1">
                <a:solidFill>
                  <a:srgbClr val="FF0000"/>
                </a:solidFill>
              </a:rPr>
              <a:t>有监督学习</a:t>
            </a:r>
            <a:r>
              <a:rPr lang="en-US" altLang="zh-CN" dirty="0">
                <a:solidFill>
                  <a:srgbClr val="FF0000"/>
                </a:solidFill>
              </a:rPr>
              <a:t> (Supersized Learning</a:t>
            </a:r>
            <a:r>
              <a:rPr lang="en-US" altLang="zh-CN" dirty="0" smtClean="0">
                <a:solidFill>
                  <a:srgbClr val="FF0000"/>
                </a:solidFill>
              </a:rPr>
              <a:t>)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en-US" altLang="zh-CN" dirty="0" err="1" smtClean="0">
                <a:solidFill>
                  <a:srgbClr val="FF0000"/>
                </a:solidFill>
              </a:rPr>
              <a:t>回归分析</a:t>
            </a:r>
            <a:r>
              <a:rPr lang="en-US" altLang="zh-CN" dirty="0" smtClean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(Regression</a:t>
            </a:r>
            <a:r>
              <a:rPr lang="en-US" altLang="zh-CN" dirty="0" smtClean="0">
                <a:solidFill>
                  <a:srgbClr val="FF0000"/>
                </a:solidFill>
              </a:rPr>
              <a:t>)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en-US" altLang="zh-CN" dirty="0" err="1" smtClean="0">
                <a:solidFill>
                  <a:srgbClr val="FF0000"/>
                </a:solidFill>
              </a:rPr>
              <a:t>判别</a:t>
            </a:r>
            <a:r>
              <a:rPr lang="en-US" altLang="zh-CN" dirty="0">
                <a:solidFill>
                  <a:srgbClr val="FF0000"/>
                </a:solidFill>
              </a:rPr>
              <a:t>/</a:t>
            </a:r>
            <a:r>
              <a:rPr lang="en-US" altLang="zh-CN" dirty="0" err="1">
                <a:solidFill>
                  <a:srgbClr val="FF0000"/>
                </a:solidFill>
              </a:rPr>
              <a:t>分类分析</a:t>
            </a:r>
            <a:r>
              <a:rPr lang="en-US" altLang="zh-CN" dirty="0">
                <a:solidFill>
                  <a:srgbClr val="FF0000"/>
                </a:solidFill>
              </a:rPr>
              <a:t> (Classification)</a:t>
            </a:r>
            <a:endParaRPr lang="zh-CN" altLang="zh-CN" dirty="0">
              <a:solidFill>
                <a:srgbClr val="FF0000"/>
              </a:solidFill>
            </a:endParaRPr>
          </a:p>
          <a:p>
            <a:r>
              <a:rPr lang="en-US" altLang="zh-CN" dirty="0" smtClean="0"/>
              <a:t>B</a:t>
            </a:r>
            <a:r>
              <a:rPr lang="en-US" altLang="zh-CN" dirty="0"/>
              <a:t>. </a:t>
            </a:r>
            <a:r>
              <a:rPr lang="en-US" altLang="zh-CN" dirty="0" err="1"/>
              <a:t>无监督学习</a:t>
            </a:r>
            <a:r>
              <a:rPr lang="en-US" altLang="zh-CN" dirty="0"/>
              <a:t> (Unsupervised Learning</a:t>
            </a:r>
            <a:r>
              <a:rPr lang="en-US" altLang="zh-CN" dirty="0" smtClean="0"/>
              <a:t>)</a:t>
            </a:r>
            <a:endParaRPr lang="en-US" altLang="zh-CN" dirty="0"/>
          </a:p>
          <a:p>
            <a:pPr lvl="1"/>
            <a:r>
              <a:rPr lang="en-US" altLang="zh-CN" dirty="0" err="1" smtClean="0"/>
              <a:t>聚类</a:t>
            </a:r>
            <a:r>
              <a:rPr lang="en-US" altLang="zh-CN" dirty="0" smtClean="0"/>
              <a:t> </a:t>
            </a:r>
            <a:r>
              <a:rPr lang="en-US" altLang="zh-CN" dirty="0"/>
              <a:t>(Clustering),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Density </a:t>
            </a:r>
            <a:r>
              <a:rPr lang="en-US" altLang="zh-CN" dirty="0"/>
              <a:t>Estimation,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Matrix </a:t>
            </a:r>
            <a:r>
              <a:rPr lang="en-US" altLang="zh-CN" dirty="0"/>
              <a:t>Factorization (last term</a:t>
            </a:r>
            <a:r>
              <a:rPr lang="en-US" altLang="zh-CN" dirty="0" smtClean="0"/>
              <a:t>)</a:t>
            </a:r>
            <a:endParaRPr lang="zh-CN" altLang="zh-CN" dirty="0"/>
          </a:p>
          <a:p>
            <a:r>
              <a:rPr lang="en-US" altLang="zh-CN" dirty="0"/>
              <a:t>C. </a:t>
            </a:r>
            <a:r>
              <a:rPr lang="en-US" altLang="zh-CN" dirty="0" err="1"/>
              <a:t>半监督学习</a:t>
            </a:r>
            <a:r>
              <a:rPr lang="en-US" altLang="zh-CN" dirty="0"/>
              <a:t> (Semi-supervised Learning</a:t>
            </a:r>
            <a:r>
              <a:rPr lang="en-US" altLang="zh-CN" dirty="0" smtClean="0"/>
              <a:t>)</a:t>
            </a:r>
            <a:endParaRPr lang="zh-CN" altLang="zh-CN" dirty="0"/>
          </a:p>
          <a:p>
            <a:pPr lvl="1"/>
            <a:r>
              <a:rPr lang="en-US" altLang="zh-CN" dirty="0" err="1" smtClean="0"/>
              <a:t>含有缺失数据</a:t>
            </a:r>
            <a:endParaRPr lang="zh-CN" altLang="zh-CN" dirty="0"/>
          </a:p>
          <a:p>
            <a:r>
              <a:rPr lang="en-US" altLang="zh-CN" dirty="0"/>
              <a:t>D. </a:t>
            </a:r>
            <a:r>
              <a:rPr lang="zh-CN" altLang="zh-CN" dirty="0"/>
              <a:t>在线学习 </a:t>
            </a:r>
            <a:r>
              <a:rPr lang="en-US" altLang="zh-CN" dirty="0"/>
              <a:t>(online learning or recursive methods</a:t>
            </a:r>
            <a:r>
              <a:rPr lang="en-US" altLang="zh-CN" dirty="0" smtClean="0"/>
              <a:t>)</a:t>
            </a:r>
            <a:r>
              <a:rPr lang="zh-CN" altLang="en-US" dirty="0"/>
              <a:t>：</a:t>
            </a:r>
            <a:r>
              <a:rPr lang="zh-CN" altLang="zh-CN" dirty="0" smtClean="0"/>
              <a:t>序</a:t>
            </a:r>
            <a:r>
              <a:rPr lang="zh-CN" altLang="zh-CN" dirty="0"/>
              <a:t>列数</a:t>
            </a:r>
            <a:r>
              <a:rPr lang="zh-CN" altLang="zh-CN" dirty="0" smtClean="0"/>
              <a:t>据</a:t>
            </a:r>
            <a:endParaRPr lang="en-US" altLang="zh-CN" dirty="0" smtClean="0"/>
          </a:p>
          <a:p>
            <a:r>
              <a:rPr lang="en-US" altLang="zh-CN" dirty="0" smtClean="0"/>
              <a:t>E. </a:t>
            </a:r>
            <a:r>
              <a:rPr lang="zh-CN" altLang="en-US" dirty="0" smtClean="0"/>
              <a:t>*强化学习 </a:t>
            </a:r>
            <a:r>
              <a:rPr lang="en-US" altLang="zh-CN" dirty="0" smtClean="0"/>
              <a:t>(Reinforcement learning)</a:t>
            </a:r>
            <a:r>
              <a:rPr lang="zh-CN" altLang="en-US" dirty="0" smtClean="0"/>
              <a:t>：对于未来动态规划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69981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Course Content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636" y="1549594"/>
            <a:ext cx="9123059" cy="4893087"/>
          </a:xfrm>
        </p:spPr>
        <p:txBody>
          <a:bodyPr>
            <a:normAutofit fontScale="92500" lnSpcReduction="10000"/>
          </a:bodyPr>
          <a:lstStyle/>
          <a:p>
            <a:r>
              <a:rPr lang="zh-CN" altLang="zh-CN" dirty="0"/>
              <a:t>基本教材：</a:t>
            </a:r>
            <a:r>
              <a:rPr lang="en-US" altLang="zh-CN" dirty="0"/>
              <a:t>Elements of Statistical Learning, 2</a:t>
            </a:r>
            <a:r>
              <a:rPr lang="en-US" altLang="zh-CN" baseline="30000" dirty="0"/>
              <a:t>nd</a:t>
            </a:r>
            <a:r>
              <a:rPr lang="en-US" altLang="zh-CN" dirty="0"/>
              <a:t> Ed, Hastie, </a:t>
            </a:r>
            <a:r>
              <a:rPr lang="en-US" altLang="zh-CN" dirty="0" err="1"/>
              <a:t>Tibshirani</a:t>
            </a:r>
            <a:r>
              <a:rPr lang="en-US" altLang="zh-CN" dirty="0"/>
              <a:t>, and Friedman. </a:t>
            </a:r>
            <a:r>
              <a:rPr lang="zh-CN" altLang="zh-CN" dirty="0"/>
              <a:t>我们不一定完全按照教材讲，根据需要改动次序</a:t>
            </a:r>
            <a:r>
              <a:rPr lang="zh-CN" altLang="zh-CN" dirty="0" smtClean="0"/>
              <a:t>，</a:t>
            </a:r>
            <a:r>
              <a:rPr lang="en-US" altLang="zh-CN" dirty="0" err="1" smtClean="0"/>
              <a:t>而且每一个内容可能不止一次课就可以讲完</a:t>
            </a:r>
            <a:r>
              <a:rPr lang="en-US" altLang="zh-CN" dirty="0" smtClean="0"/>
              <a:t>。</a:t>
            </a:r>
            <a:r>
              <a:rPr lang="zh-CN" altLang="zh-CN" dirty="0" smtClean="0"/>
              <a:t>但</a:t>
            </a:r>
            <a:r>
              <a:rPr lang="zh-CN" altLang="zh-CN" dirty="0"/>
              <a:t>大致包含如下内容。</a:t>
            </a:r>
          </a:p>
          <a:p>
            <a:r>
              <a:rPr lang="en-US" altLang="zh-CN" dirty="0" smtClean="0"/>
              <a:t>1</a:t>
            </a:r>
            <a:r>
              <a:rPr lang="en-US" altLang="zh-CN" dirty="0"/>
              <a:t>. </a:t>
            </a:r>
            <a:r>
              <a:rPr lang="en-US" altLang="zh-CN" dirty="0" smtClean="0"/>
              <a:t>Regression +</a:t>
            </a:r>
            <a:r>
              <a:rPr lang="en-US" altLang="zh-CN" dirty="0"/>
              <a:t> </a:t>
            </a:r>
            <a:r>
              <a:rPr lang="en-US" altLang="zh-CN" dirty="0" smtClean="0"/>
              <a:t>Classification</a:t>
            </a:r>
            <a:r>
              <a:rPr lang="en-US" altLang="zh-CN" dirty="0"/>
              <a:t> (chap 3,4)</a:t>
            </a:r>
            <a:endParaRPr lang="zh-CN" altLang="zh-CN" dirty="0"/>
          </a:p>
          <a:p>
            <a:r>
              <a:rPr lang="en-US" altLang="zh-CN" dirty="0"/>
              <a:t>2. </a:t>
            </a:r>
            <a:r>
              <a:rPr lang="en-US" altLang="zh-CN" dirty="0" err="1"/>
              <a:t>Bootstrap,subsampling</a:t>
            </a:r>
            <a:r>
              <a:rPr lang="en-US" altLang="zh-CN" dirty="0"/>
              <a:t>, cross validation</a:t>
            </a:r>
            <a:endParaRPr lang="zh-CN" altLang="zh-CN" dirty="0"/>
          </a:p>
          <a:p>
            <a:r>
              <a:rPr lang="en-US" altLang="zh-CN" dirty="0"/>
              <a:t>3. </a:t>
            </a:r>
            <a:r>
              <a:rPr lang="en-US" altLang="zh-CN" dirty="0" smtClean="0"/>
              <a:t>Kernel methods and Support Vector Machines</a:t>
            </a:r>
            <a:r>
              <a:rPr lang="en-US" altLang="zh-CN" dirty="0"/>
              <a:t> (chap 5,6,12)</a:t>
            </a:r>
            <a:endParaRPr lang="zh-CN" altLang="zh-CN" dirty="0"/>
          </a:p>
          <a:p>
            <a:r>
              <a:rPr lang="en-US" altLang="zh-CN" dirty="0"/>
              <a:t>4. boosting (chap 10)</a:t>
            </a:r>
            <a:endParaRPr lang="zh-CN" altLang="zh-CN" dirty="0"/>
          </a:p>
          <a:p>
            <a:r>
              <a:rPr lang="en-US" altLang="zh-CN" dirty="0"/>
              <a:t>5. Random forest, Bagging (</a:t>
            </a:r>
            <a:r>
              <a:rPr lang="en-US" altLang="zh-CN" dirty="0" smtClean="0"/>
              <a:t>chap 8,9</a:t>
            </a:r>
            <a:r>
              <a:rPr lang="en-US" altLang="zh-CN" dirty="0"/>
              <a:t>, 15</a:t>
            </a:r>
            <a:r>
              <a:rPr lang="en-US" altLang="zh-CN" dirty="0" smtClean="0"/>
              <a:t>)</a:t>
            </a:r>
          </a:p>
          <a:p>
            <a:r>
              <a:rPr lang="en-US" altLang="zh-CN" dirty="0"/>
              <a:t>6</a:t>
            </a:r>
            <a:r>
              <a:rPr lang="en-US" altLang="zh-CN" dirty="0" smtClean="0"/>
              <a:t>.</a:t>
            </a:r>
            <a:r>
              <a:rPr lang="en-US" altLang="zh-CN" dirty="0"/>
              <a:t> neural networks and deep learning (chap 11</a:t>
            </a:r>
            <a:r>
              <a:rPr lang="en-US" altLang="zh-CN" dirty="0" smtClean="0"/>
              <a:t>)</a:t>
            </a:r>
            <a:endParaRPr lang="zh-CN" altLang="zh-CN" dirty="0"/>
          </a:p>
          <a:p>
            <a:r>
              <a:rPr lang="en-US" altLang="zh-CN" dirty="0"/>
              <a:t>7</a:t>
            </a:r>
            <a:r>
              <a:rPr lang="en-US" altLang="zh-CN" dirty="0" smtClean="0"/>
              <a:t>.</a:t>
            </a:r>
            <a:r>
              <a:rPr lang="en-US" altLang="zh-CN" dirty="0"/>
              <a:t> Graphical Models (chap 17)</a:t>
            </a:r>
            <a:endParaRPr lang="zh-CN" altLang="zh-CN" dirty="0"/>
          </a:p>
          <a:p>
            <a:r>
              <a:rPr lang="en-US" altLang="zh-CN" dirty="0" smtClean="0"/>
              <a:t>8</a:t>
            </a:r>
            <a:r>
              <a:rPr lang="en-US" altLang="zh-CN" dirty="0"/>
              <a:t>. Unsupervised learning </a:t>
            </a:r>
            <a:r>
              <a:rPr lang="en-US" altLang="zh-CN" dirty="0" smtClean="0"/>
              <a:t>(chap 14)</a:t>
            </a:r>
          </a:p>
          <a:p>
            <a:r>
              <a:rPr lang="en-US" altLang="zh-CN" dirty="0" smtClean="0"/>
              <a:t>9. High dimensional problems (chap 18)</a:t>
            </a:r>
            <a:endParaRPr lang="zh-CN" altLang="zh-CN" dirty="0"/>
          </a:p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zh-CN" altLang="en-US" dirty="0"/>
              <a:t>本学期将相当时间放在深度学习神经网络</a:t>
            </a:r>
            <a:r>
              <a:rPr lang="zh-CN" altLang="en-US" dirty="0" smtClean="0"/>
              <a:t>上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9650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[12pt]{article}&#10;\pagestyle{empty}&#10;\usepackage{amssymb,amsmath,amsfonts,color,graphics,graphicx}&#10;\definecolor{deepgreen}{rgb}{0,.4,0.}&#10;\definecolor{purple}{rgb}{.5,0,.5}&#10;\newcommand{\tb}[1]{\textcolor{blue}{#1}}&#10;\newcommand{\tr}[1]{\textcolor{red}{#1}}&#10;\newcommand{\tg}[1]{\textcolor{deepgreen}{#1}}&#10;\newcommand{\tp}[1]{\textcolor{purple}{#1}}&#10;\newcommand{\hphi}{\widehat{\phi}}&#10;\newcommand{\hpsi}{\widehat{\psi}}&#10;\newcommand{\ZZ}{{\mathbb Z}}&#10;\newcommand{\RR}{{\mathbb R}}&#10;\newcommand{\cT}{{\cal A}}&#10;\newcommand{\cI}{{\cal I}}&#10;\newcommand{\cS}{{\cal S}}&#10;\setlength{\textwidth}{10cm}&#10;\begin{document}&#10;\noindent&#10;\begin{flushleft}&#10;\includegraphics[width=0.18\textwidth]{image_fs_cv/vg/7-f249.eps} \quad&#10;\includegraphics[width=0.18\textwidth]{image_fs_cv/vg/29-f371.eps} \quad&#10;\includegraphics[width=0.18\textwidth]{image_fs_cv/vg/49-f522.eps} \quad&#10;\includegraphics[width=0.18\textwidth]{image_fs_cv/vg/61-f752.eps}&#10;\end{flushleft}&#10;\end{document}&#10;"/>
  <p:tag name="FILENAME" val="txp_fig"/>
  <p:tag name="FORMAT" val="bmp16m"/>
  <p:tag name="RES" val="1200"/>
  <p:tag name="BLEND" val="0"/>
  <p:tag name="TRANSPARENT" val="1"/>
  <p:tag name="TBUG" val="0"/>
  <p:tag name="ALLOWFS" val="0"/>
  <p:tag name="ORIGWIDTH" val="254"/>
  <p:tag name="PICTUREFILESIZE" val="1438915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[12pt]{article}&#10;\pagestyle{empty}&#10;\usepackage{amssymb,amsmath,amsfonts,color,graphics,graphicx}&#10;\definecolor{deepgreen}{rgb}{0,.4,0.}&#10;\definecolor{purple}{rgb}{.5,0,.5}&#10;\newcommand{\tb}[1]{\textcolor{blue}{#1}}&#10;\newcommand{\tr}[1]{\textcolor{red}{#1}}&#10;\newcommand{\tg}[1]{\textcolor{deepgreen}{#1}}&#10;\newcommand{\tp}[1]{\textcolor{purple}{#1}}&#10;\newcommand{\hphi}{\widehat{\phi}}&#10;\newcommand{\hpsi}{\widehat{\psi}}&#10;\newcommand{\ZZ}{{\mathbb Z}}&#10;\newcommand{\RR}{{\mathbb R}}&#10;\newcommand{\cT}{{\cal A}}&#10;\newcommand{\cI}{{\cal I}}&#10;\newcommand{\cS}{{\cal S}}&#10;\setlength{\textwidth}{10cm}&#10;\begin{document}&#10;\noindent&#10;\begin{flushleft}&#10;64 genuine van Gogh's paintings&#10;\end{flushleft}&#10;\end{document}&#10;"/>
  <p:tag name="FILENAME" val="txp_fig"/>
  <p:tag name="FORMAT" val="bmp16m"/>
  <p:tag name="RES" val="1200"/>
  <p:tag name="BLEND" val="0"/>
  <p:tag name="TRANSPARENT" val="1"/>
  <p:tag name="TBUG" val="0"/>
  <p:tag name="ALLOWFS" val="0"/>
  <p:tag name="ORIGWIDTH" val="166"/>
  <p:tag name="PICTUREFILESIZE" val="166085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[12pt]{article}&#10;\pagestyle{empty}&#10;\usepackage{amssymb,amsmath,amsfonts,color,graphics,graphicx}&#10;\definecolor{deepgreen}{rgb}{0,.4,0.}&#10;\definecolor{purple}{rgb}{.5,0,.5}&#10;\newcommand{\tb}[1]{\textcolor{blue}{#1}}&#10;\newcommand{\tr}[1]{\textcolor{red}{#1}}&#10;\newcommand{\tg}[1]{\textcolor{deepgreen}{#1}}&#10;\newcommand{\tp}[1]{\textcolor{purple}{#1}}&#10;\newcommand{\hphi}{\widehat{\phi}}&#10;\newcommand{\hpsi}{\widehat{\psi}}&#10;\newcommand{\ZZ}{{\mathbb Z}}&#10;\newcommand{\RR}{{\mathbb R}}&#10;\newcommand{\cT}{{\cal A}}&#10;\newcommand{\cI}{{\cal I}}&#10;\newcommand{\cS}{{\cal S}}&#10;\setlength{\textwidth}{11cm}&#10;\begin{document}&#10;\noindent&#10;\begin{flushleft}&#10;\includegraphics[width=0.18\textwidth]{image_fs_cv/nvg/67-f253a.eps} &#10;\includegraphics[width=0.18\textwidth]{image_fs_cv/nvg/69-f418.eps}&#10;\includegraphics[width=0.18\textwidth]{image_fs_cv/nvg/70-f687.eps}&#10;\includegraphics[width=0.18\textwidth]{image_fs_cv/nvg/79-s503.eps}&#10;\includegraphics[width=0.18\textwidth]{image_fs_cv/nvg/72-s206v.eps}&#10;\end{flushleft}&#10;\end{document}&#10;"/>
  <p:tag name="FILENAME" val="txp_fig"/>
  <p:tag name="FORMAT" val="bmp16m"/>
  <p:tag name="RES" val="1200"/>
  <p:tag name="BLEND" val="0"/>
  <p:tag name="TRANSPARENT" val="1"/>
  <p:tag name="TBUG" val="0"/>
  <p:tag name="ALLOWFS" val="0"/>
  <p:tag name="ORIGWIDTH" val="300"/>
  <p:tag name="PICTUREFILESIZE" val="1950005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[12pt]{article}&#10;\pagestyle{empty}&#10;\usepackage{amssymb,amsmath,amsfonts,color,graphics,graphicx}&#10;\definecolor{deepgreen}{rgb}{0,.4,0.}&#10;\definecolor{purple}{rgb}{.5,0,.5}&#10;\newcommand{\tb}[1]{\textcolor{blue}{#1}}&#10;\newcommand{\tr}[1]{\textcolor{red}{#1}}&#10;\newcommand{\tg}[1]{\textcolor{deepgreen}{#1}}&#10;\newcommand{\tp}[1]{\textcolor{purple}{#1}}&#10;\newcommand{\hphi}{\widehat{\phi}}&#10;\newcommand{\hpsi}{\widehat{\psi}}&#10;\newcommand{\ZZ}{{\mathbb Z}}&#10;\newcommand{\RR}{{\mathbb R}}&#10;\newcommand{\cT}{{\cal A}}&#10;\newcommand{\cI}{{\cal I}}&#10;\newcommand{\cS}{{\cal S}}&#10;\setlength{\textwidth}{10cm}&#10;\begin{document}&#10;\noindent&#10;\begin{flushleft}&#10;15 paintings by imitators&#10;\end{flushleft}&#10;\end{document}&#10;"/>
  <p:tag name="FILENAME" val="txp_fig"/>
  <p:tag name="FORMAT" val="bmp16m"/>
  <p:tag name="RES" val="1200"/>
  <p:tag name="BLEND" val="0"/>
  <p:tag name="TRANSPARENT" val="1"/>
  <p:tag name="TBUG" val="0"/>
  <p:tag name="ALLOWFS" val="0"/>
  <p:tag name="ORIGWIDTH" val="129"/>
  <p:tag name="PICTUREFILESIZE" val="1290454"/>
</p:tagLst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796</TotalTime>
  <Words>487</Words>
  <Application>Microsoft Office PowerPoint</Application>
  <PresentationFormat>Widescreen</PresentationFormat>
  <Paragraphs>92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微軟正黑體</vt:lpstr>
      <vt:lpstr>新細明體</vt:lpstr>
      <vt:lpstr>幼圆</vt:lpstr>
      <vt:lpstr>Arial</vt:lpstr>
      <vt:lpstr>Century Gothic</vt:lpstr>
      <vt:lpstr>Times New Roman</vt:lpstr>
      <vt:lpstr>Wingdings 3</vt:lpstr>
      <vt:lpstr>Wisp</vt:lpstr>
      <vt:lpstr>Lecture 1:  Statistical Machine Learning -- Introduction</vt:lpstr>
      <vt:lpstr>Course Information</vt:lpstr>
      <vt:lpstr>Course Requirement</vt:lpstr>
      <vt:lpstr>Course Requirement</vt:lpstr>
      <vt:lpstr>Textbook &amp; Reference</vt:lpstr>
      <vt:lpstr>Probability vs. Statistical Machine Learning</vt:lpstr>
      <vt:lpstr>PowerPoint Presentation</vt:lpstr>
      <vt:lpstr>机器学习按数据格式的一种分类</vt:lpstr>
      <vt:lpstr>Course Content</vt:lpstr>
      <vt:lpstr>Various Application Problems</vt:lpstr>
      <vt:lpstr>PowerPoint Presentation</vt:lpstr>
      <vt:lpstr>博雅塔·未名湖</vt:lpstr>
      <vt:lpstr>PowerPoint Presentation</vt:lpstr>
      <vt:lpstr>PowerPoint Presentation</vt:lpstr>
      <vt:lpstr>What, How, and Why???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Probability &amp; Statistics</dc:title>
  <dc:creator>Yuan Yao</dc:creator>
  <cp:lastModifiedBy>Yuan Yao</cp:lastModifiedBy>
  <cp:revision>74</cp:revision>
  <cp:lastPrinted>2015-03-04T03:42:54Z</cp:lastPrinted>
  <dcterms:created xsi:type="dcterms:W3CDTF">2015-03-03T03:51:26Z</dcterms:created>
  <dcterms:modified xsi:type="dcterms:W3CDTF">2015-09-15T06:55:06Z</dcterms:modified>
</cp:coreProperties>
</file>

<file path=docProps/thumbnail.jpeg>
</file>